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286" r:id="rId12"/>
    <p:sldId id="1287" r:id="rId13"/>
    <p:sldId id="1292" r:id="rId14"/>
    <p:sldId id="1293" r:id="rId15"/>
    <p:sldId id="1294" r:id="rId16"/>
    <p:sldId id="1295" r:id="rId17"/>
    <p:sldId id="1296" r:id="rId18"/>
    <p:sldId id="1306" r:id="rId19"/>
    <p:sldId id="1297" r:id="rId20"/>
    <p:sldId id="1288" r:id="rId21"/>
    <p:sldId id="1249" r:id="rId22"/>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0000FF"/>
    <a:srgbClr val="213264"/>
    <a:srgbClr val="841910"/>
    <a:srgbClr val="DFDDFB"/>
    <a:srgbClr val="213164"/>
    <a:srgbClr val="E3E1FB"/>
    <a:srgbClr val="FFAB40"/>
    <a:srgbClr val="FFFF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8" d="100"/>
          <a:sy n="108" d="100"/>
        </p:scale>
        <p:origin x="1170" y="10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Student </a:t>
            </a:r>
            <a:r>
              <a:rPr lang="en-US" sz="1100" dirty="0" err="1">
                <a:solidFill>
                  <a:schemeClr val="tx1"/>
                </a:solidFill>
              </a:rPr>
              <a:t>Name:BARANI.C</a:t>
            </a:r>
            <a:endParaRPr lang="en-US" sz="1100" dirty="0">
              <a:solidFill>
                <a:schemeClr val="tx1"/>
              </a:solidFil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Id:513521243302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095095" y="4127648"/>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 </a:t>
            </a:r>
            <a:r>
              <a:rPr lang="en-US" sz="1100" dirty="0" err="1">
                <a:solidFill>
                  <a:schemeClr val="tx1"/>
                </a:solidFill>
              </a:rPr>
              <a:t>Annai</a:t>
            </a:r>
            <a:r>
              <a:rPr lang="en-US" sz="1100" dirty="0">
                <a:solidFill>
                  <a:schemeClr val="tx1"/>
                </a:solidFill>
              </a:rPr>
              <a:t> Mira college of engineering and technology</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pPr marL="152396" indent="0">
              <a:buNone/>
            </a:pPr>
            <a:endParaRPr lang="en-US" dirty="0"/>
          </a:p>
        </p:txBody>
      </p:sp>
      <p:pic>
        <p:nvPicPr>
          <p:cNvPr id="5" name="Picture 4">
            <a:extLst>
              <a:ext uri="{FF2B5EF4-FFF2-40B4-BE49-F238E27FC236}">
                <a16:creationId xmlns:a16="http://schemas.microsoft.com/office/drawing/2014/main" id="{87742A39-E883-697B-26A6-393F41BB4851}"/>
              </a:ext>
            </a:extLst>
          </p:cNvPr>
          <p:cNvPicPr>
            <a:picLocks noChangeAspect="1"/>
          </p:cNvPicPr>
          <p:nvPr/>
        </p:nvPicPr>
        <p:blipFill rotWithShape="1">
          <a:blip r:embed="rId2"/>
          <a:srcRect l="789" t="2368" r="-789" b="9587"/>
          <a:stretch/>
        </p:blipFill>
        <p:spPr>
          <a:xfrm>
            <a:off x="743414" y="1013036"/>
            <a:ext cx="7657171" cy="3958815"/>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3508918" y="601132"/>
            <a:ext cx="1821365" cy="840575"/>
          </a:xfrm>
        </p:spPr>
        <p:txBody>
          <a:bodyPr/>
          <a:lstStyle/>
          <a:p>
            <a:pPr algn="ctr"/>
            <a:r>
              <a:rPr lang="en-US" sz="2000" b="1" dirty="0"/>
              <a:t>Login-Page</a:t>
            </a:r>
            <a:br>
              <a:rPr lang="en-US" sz="2000" b="1" dirty="0"/>
            </a:br>
            <a:endParaRPr lang="en-US" sz="2000" b="1" dirty="0"/>
          </a:p>
        </p:txBody>
      </p:sp>
      <p:pic>
        <p:nvPicPr>
          <p:cNvPr id="6" name="Picture 5">
            <a:extLst>
              <a:ext uri="{FF2B5EF4-FFF2-40B4-BE49-F238E27FC236}">
                <a16:creationId xmlns:a16="http://schemas.microsoft.com/office/drawing/2014/main" id="{E0CBA325-6BAC-837F-6A23-4B105CC6CCA2}"/>
              </a:ext>
            </a:extLst>
          </p:cNvPr>
          <p:cNvPicPr>
            <a:picLocks noChangeAspect="1"/>
          </p:cNvPicPr>
          <p:nvPr/>
        </p:nvPicPr>
        <p:blipFill>
          <a:blip r:embed="rId2"/>
          <a:stretch>
            <a:fillRect/>
          </a:stretch>
        </p:blipFill>
        <p:spPr>
          <a:xfrm>
            <a:off x="1400144" y="1167160"/>
            <a:ext cx="6343711" cy="3568337"/>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3062869" y="471450"/>
            <a:ext cx="2601951" cy="896434"/>
          </a:xfrm>
        </p:spPr>
        <p:txBody>
          <a:bodyPr/>
          <a:lstStyle/>
          <a:p>
            <a:pPr algn="ctr"/>
            <a:r>
              <a:rPr lang="en-US" b="1" dirty="0"/>
              <a:t> New user Registration</a:t>
            </a:r>
          </a:p>
        </p:txBody>
      </p:sp>
      <p:pic>
        <p:nvPicPr>
          <p:cNvPr id="6" name="Picture 5">
            <a:extLst>
              <a:ext uri="{FF2B5EF4-FFF2-40B4-BE49-F238E27FC236}">
                <a16:creationId xmlns:a16="http://schemas.microsoft.com/office/drawing/2014/main" id="{0D86B9D8-3BBC-1432-374E-C94B5166D089}"/>
              </a:ext>
            </a:extLst>
          </p:cNvPr>
          <p:cNvPicPr>
            <a:picLocks noChangeAspect="1"/>
          </p:cNvPicPr>
          <p:nvPr/>
        </p:nvPicPr>
        <p:blipFill>
          <a:blip r:embed="rId2"/>
          <a:stretch>
            <a:fillRect/>
          </a:stretch>
        </p:blipFill>
        <p:spPr>
          <a:xfrm>
            <a:off x="1406706" y="1189465"/>
            <a:ext cx="6330588" cy="356095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241287" y="375837"/>
            <a:ext cx="2515634" cy="947441"/>
          </a:xfrm>
        </p:spPr>
        <p:txBody>
          <a:bodyPr/>
          <a:lstStyle/>
          <a:p>
            <a:pPr algn="ctr"/>
            <a:r>
              <a:rPr lang="en-US" b="1" dirty="0"/>
              <a:t> Registration </a:t>
            </a:r>
            <a:r>
              <a:rPr lang="en-US" b="1" dirty="0" err="1"/>
              <a:t>Successfull</a:t>
            </a:r>
            <a:endParaRPr lang="en-US" b="1" dirty="0"/>
          </a:p>
        </p:txBody>
      </p:sp>
      <p:pic>
        <p:nvPicPr>
          <p:cNvPr id="8" name="Picture 7">
            <a:extLst>
              <a:ext uri="{FF2B5EF4-FFF2-40B4-BE49-F238E27FC236}">
                <a16:creationId xmlns:a16="http://schemas.microsoft.com/office/drawing/2014/main" id="{83813109-E370-58D1-3EC3-B9A71EAA2573}"/>
              </a:ext>
            </a:extLst>
          </p:cNvPr>
          <p:cNvPicPr>
            <a:picLocks noChangeAspect="1"/>
          </p:cNvPicPr>
          <p:nvPr/>
        </p:nvPicPr>
        <p:blipFill>
          <a:blip r:embed="rId2"/>
          <a:stretch>
            <a:fillRect/>
          </a:stretch>
        </p:blipFill>
        <p:spPr>
          <a:xfrm>
            <a:off x="1340624" y="988741"/>
            <a:ext cx="6462752" cy="363529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3798849" y="655238"/>
            <a:ext cx="1214658" cy="489622"/>
          </a:xfrm>
        </p:spPr>
        <p:txBody>
          <a:bodyPr/>
          <a:lstStyle/>
          <a:p>
            <a:pPr algn="ctr"/>
            <a:r>
              <a:rPr lang="en-US" b="1" dirty="0"/>
              <a:t> Find Bus</a:t>
            </a:r>
          </a:p>
        </p:txBody>
      </p:sp>
      <p:pic>
        <p:nvPicPr>
          <p:cNvPr id="12" name="Picture 11">
            <a:extLst>
              <a:ext uri="{FF2B5EF4-FFF2-40B4-BE49-F238E27FC236}">
                <a16:creationId xmlns:a16="http://schemas.microsoft.com/office/drawing/2014/main" id="{521C34E0-9B2F-AD52-7C12-DC91A7BA89D0}"/>
              </a:ext>
            </a:extLst>
          </p:cNvPr>
          <p:cNvPicPr>
            <a:picLocks noChangeAspect="1"/>
          </p:cNvPicPr>
          <p:nvPr/>
        </p:nvPicPr>
        <p:blipFill>
          <a:blip r:embed="rId2"/>
          <a:stretch>
            <a:fillRect/>
          </a:stretch>
        </p:blipFill>
        <p:spPr>
          <a:xfrm>
            <a:off x="1612382" y="1144860"/>
            <a:ext cx="6119129" cy="344201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9F816-6878-4062-7F6F-BBF6A443A3A7}"/>
              </a:ext>
            </a:extLst>
          </p:cNvPr>
          <p:cNvPicPr>
            <a:picLocks noChangeAspect="1"/>
          </p:cNvPicPr>
          <p:nvPr/>
        </p:nvPicPr>
        <p:blipFill>
          <a:blip r:embed="rId2"/>
          <a:stretch>
            <a:fillRect/>
          </a:stretch>
        </p:blipFill>
        <p:spPr>
          <a:xfrm>
            <a:off x="708722" y="1151365"/>
            <a:ext cx="6517267" cy="3665963"/>
          </a:xfrm>
          <a:prstGeom prst="rect">
            <a:avLst/>
          </a:prstGeom>
        </p:spPr>
      </p:pic>
      <p:sp>
        <p:nvSpPr>
          <p:cNvPr id="5" name="TextBox 4">
            <a:extLst>
              <a:ext uri="{FF2B5EF4-FFF2-40B4-BE49-F238E27FC236}">
                <a16:creationId xmlns:a16="http://schemas.microsoft.com/office/drawing/2014/main" id="{06CB9ABA-5E78-3175-B523-5E0F92ECB1FF}"/>
              </a:ext>
            </a:extLst>
          </p:cNvPr>
          <p:cNvSpPr txBox="1"/>
          <p:nvPr/>
        </p:nvSpPr>
        <p:spPr>
          <a:xfrm>
            <a:off x="617033" y="683942"/>
            <a:ext cx="1768433" cy="307777"/>
          </a:xfrm>
          <a:prstGeom prst="rect">
            <a:avLst/>
          </a:prstGeom>
          <a:noFill/>
        </p:spPr>
        <p:txBody>
          <a:bodyPr wrap="none" rtlCol="0">
            <a:spAutoFit/>
          </a:bodyPr>
          <a:lstStyle/>
          <a:p>
            <a:r>
              <a:rPr lang="en-US" dirty="0"/>
              <a:t>Booking Cancelling:</a:t>
            </a:r>
          </a:p>
        </p:txBody>
      </p:sp>
    </p:spTree>
    <p:extLst>
      <p:ext uri="{BB962C8B-B14F-4D97-AF65-F5344CB8AC3E}">
        <p14:creationId xmlns:p14="http://schemas.microsoft.com/office/powerpoint/2010/main" val="860819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1">
            <a:extLst>
              <a:ext uri="{FF2B5EF4-FFF2-40B4-BE49-F238E27FC236}">
                <a16:creationId xmlns:a16="http://schemas.microsoft.com/office/drawing/2014/main" id="{CAD99F56-D5C6-2AB9-5ECA-4E63E165933F}"/>
              </a:ext>
            </a:extLst>
          </p:cNvPr>
          <p:cNvSpPr>
            <a:spLocks noChangeArrowheads="1"/>
          </p:cNvSpPr>
          <p:nvPr/>
        </p:nvSpPr>
        <p:spPr bwMode="auto">
          <a:xfrm>
            <a:off x="780587" y="1441787"/>
            <a:ext cx="5570560"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öhne"/>
              </a:rPr>
              <a:t>Future enhancements for a bus reservation system could include integrating real-time tracking and monitoring functionalities for buses, implementing dynamic pricing algorithms based on demand and availability, and incorporating AI-driven predictive analytics for optimized route planning and scheduling, ultimately enhancing efficiency and passenger satisfaction.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1">
            <a:extLst>
              <a:ext uri="{FF2B5EF4-FFF2-40B4-BE49-F238E27FC236}">
                <a16:creationId xmlns:a16="http://schemas.microsoft.com/office/drawing/2014/main" id="{19FB5701-EC95-3DA3-3808-898F455B1595}"/>
              </a:ext>
            </a:extLst>
          </p:cNvPr>
          <p:cNvSpPr>
            <a:spLocks noChangeArrowheads="1"/>
          </p:cNvSpPr>
          <p:nvPr/>
        </p:nvSpPr>
        <p:spPr bwMode="auto">
          <a:xfrm>
            <a:off x="639336" y="1319243"/>
            <a:ext cx="58581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A</a:t>
            </a:r>
            <a:r>
              <a:rPr kumimoji="0" lang="en-US" altLang="en-US" sz="1800" b="0" i="0" u="none" strike="noStrike" cap="none" normalizeH="0" baseline="0" dirty="0">
                <a:ln>
                  <a:noFill/>
                </a:ln>
                <a:solidFill>
                  <a:schemeClr val="tx1"/>
                </a:solidFill>
                <a:effectLst/>
                <a:latin typeface="Arial" panose="020B0604020202020204" pitchFamily="34" charset="0"/>
              </a:rPr>
              <a:t> well-designed bus reservation system streamlines the booking process, enhances operational efficiency, and improves customer experience by providing easy access to available seats and enabling hassle-free reservations and cancellations. Its implementation not only optimizes resource allocation but also fosters customer loyalty through seamless service delivery.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91ACE48-37F8-9C75-E0D1-6FDDD29F8100}"/>
              </a:ext>
            </a:extLst>
          </p:cNvPr>
          <p:cNvSpPr>
            <a:spLocks noChangeArrowheads="1"/>
          </p:cNvSpPr>
          <p:nvPr/>
        </p:nvSpPr>
        <p:spPr bwMode="auto">
          <a:xfrm>
            <a:off x="-1" y="-300307"/>
            <a:ext cx="496106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C188658-CE3C-C44B-6B73-B1AFDF0B4384}"/>
              </a:ext>
            </a:extLst>
          </p:cNvPr>
          <p:cNvSpPr txBox="1"/>
          <p:nvPr/>
        </p:nvSpPr>
        <p:spPr>
          <a:xfrm>
            <a:off x="944136" y="1285880"/>
            <a:ext cx="6162907" cy="3108543"/>
          </a:xfrm>
          <a:prstGeom prst="rect">
            <a:avLst/>
          </a:prstGeom>
          <a:noFill/>
        </p:spPr>
        <p:txBody>
          <a:bodyPr wrap="square">
            <a:spAutoFit/>
          </a:bodyPr>
          <a:lstStyle/>
          <a:p>
            <a:r>
              <a:rPr lang="en-US" dirty="0"/>
              <a:t>Passenger </a:t>
            </a:r>
            <a:r>
              <a:rPr lang="en-US" dirty="0" err="1"/>
              <a:t>Information:Collect</a:t>
            </a:r>
            <a:r>
              <a:rPr lang="en-US" dirty="0"/>
              <a:t> essential details like name, contact information, and number of </a:t>
            </a:r>
            <a:r>
              <a:rPr lang="en-US" dirty="0" err="1"/>
              <a:t>passengers.Hide</a:t>
            </a:r>
            <a:r>
              <a:rPr lang="en-US" dirty="0"/>
              <a:t> complex backend processes like data validation and storage </a:t>
            </a:r>
            <a:r>
              <a:rPr lang="en-US" dirty="0" err="1"/>
              <a:t>mechanisms.Seat</a:t>
            </a:r>
            <a:r>
              <a:rPr lang="en-US" dirty="0"/>
              <a:t> Reservation </a:t>
            </a:r>
            <a:r>
              <a:rPr lang="en-US" dirty="0" err="1"/>
              <a:t>Abstraction:Allow</a:t>
            </a:r>
            <a:r>
              <a:rPr lang="en-US" dirty="0"/>
              <a:t> passengers to select seats without knowing the underlying seat allocation </a:t>
            </a:r>
            <a:r>
              <a:rPr lang="en-US" dirty="0" err="1"/>
              <a:t>algorithm.Handle</a:t>
            </a:r>
            <a:r>
              <a:rPr lang="en-US" dirty="0"/>
              <a:t> seat availability and booking status </a:t>
            </a:r>
            <a:r>
              <a:rPr lang="en-US" dirty="0" err="1"/>
              <a:t>internally.Payment</a:t>
            </a:r>
            <a:r>
              <a:rPr lang="en-US" dirty="0"/>
              <a:t> </a:t>
            </a:r>
            <a:r>
              <a:rPr lang="en-US" dirty="0" err="1"/>
              <a:t>Abstraction:Provide</a:t>
            </a:r>
            <a:r>
              <a:rPr lang="en-US" dirty="0"/>
              <a:t> a payment interface where users enter payment </a:t>
            </a:r>
            <a:r>
              <a:rPr lang="en-US" dirty="0" err="1"/>
              <a:t>details.Abstract</a:t>
            </a:r>
            <a:r>
              <a:rPr lang="en-US" dirty="0"/>
              <a:t> away payment gateway integration and transaction handling </a:t>
            </a:r>
            <a:r>
              <a:rPr lang="en-US" dirty="0" err="1"/>
              <a:t>complexities.Admin</a:t>
            </a:r>
            <a:r>
              <a:rPr lang="en-US" dirty="0"/>
              <a:t> Dashboard </a:t>
            </a:r>
            <a:r>
              <a:rPr lang="en-US" dirty="0" err="1"/>
              <a:t>Abstraction:Show</a:t>
            </a:r>
            <a:r>
              <a:rPr lang="en-US" dirty="0"/>
              <a:t> key metrics like total bookings, revenue, and seat occupancy without revealing backend data </a:t>
            </a:r>
            <a:r>
              <a:rPr lang="en-US" dirty="0" err="1"/>
              <a:t>processing.Notification</a:t>
            </a:r>
            <a:r>
              <a:rPr lang="en-US" dirty="0"/>
              <a:t> </a:t>
            </a:r>
            <a:r>
              <a:rPr lang="en-US" dirty="0" err="1"/>
              <a:t>Abstraction:Send</a:t>
            </a:r>
            <a:r>
              <a:rPr lang="en-US" dirty="0"/>
              <a:t> booking confirmation and </a:t>
            </a:r>
            <a:r>
              <a:rPr lang="en-US" dirty="0" err="1"/>
              <a:t>updatesto</a:t>
            </a:r>
            <a:r>
              <a:rPr lang="en-US" dirty="0"/>
              <a:t> passengers without exposing the underlying messaging </a:t>
            </a:r>
            <a:r>
              <a:rPr lang="en-US" dirty="0" err="1"/>
              <a:t>system.By</a:t>
            </a:r>
            <a:r>
              <a:rPr lang="en-US" dirty="0"/>
              <a:t> implementing these abstractions, users can interact with the bus reservation system intuitively, focusing on their booking needs rather than system intricacies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B45AEA03-53D4-7185-4779-6F50CBC4983C}"/>
              </a:ext>
            </a:extLst>
          </p:cNvPr>
          <p:cNvSpPr txBox="1"/>
          <p:nvPr/>
        </p:nvSpPr>
        <p:spPr>
          <a:xfrm>
            <a:off x="735981" y="1478714"/>
            <a:ext cx="6207512" cy="1815882"/>
          </a:xfrm>
          <a:prstGeom prst="rect">
            <a:avLst/>
          </a:prstGeom>
          <a:noFill/>
        </p:spPr>
        <p:txBody>
          <a:bodyPr wrap="square">
            <a:spAutoFit/>
          </a:bodyPr>
          <a:lstStyle/>
          <a:p>
            <a:r>
              <a:rPr lang="en-US" dirty="0"/>
              <a:t>Design and develop a bus reservation system that allows users to search for bus routes, view available seats, make bookings, and manage their reservations. The system should have an admin interface for managing buses, routes, and bookings. Users should be able to register, log in, search for buses based on source and destination, select seats, make payments, and receive booking confirmations. Admins should be able to add/edit/delete buses and routes, view bookings, and generate reports. The system should handle multiple users and ensure data security and integrity.</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82C4F928-426C-E66A-9395-916AF5FC196D}"/>
              </a:ext>
            </a:extLst>
          </p:cNvPr>
          <p:cNvSpPr txBox="1"/>
          <p:nvPr/>
        </p:nvSpPr>
        <p:spPr>
          <a:xfrm>
            <a:off x="345687" y="1293794"/>
            <a:ext cx="8452625" cy="2893100"/>
          </a:xfrm>
          <a:prstGeom prst="rect">
            <a:avLst/>
          </a:prstGeom>
          <a:noFill/>
        </p:spPr>
        <p:txBody>
          <a:bodyPr wrap="square">
            <a:spAutoFit/>
          </a:bodyPr>
          <a:lstStyle/>
          <a:p>
            <a:r>
              <a:rPr lang="en-US" dirty="0"/>
              <a:t>1.Mention the purpose of the system and its target users (customers, admins, etc.).</a:t>
            </a:r>
          </a:p>
          <a:p>
            <a:r>
              <a:rPr lang="en-US" dirty="0"/>
              <a:t>2. </a:t>
            </a:r>
            <a:r>
              <a:rPr lang="en-US" dirty="0" err="1"/>
              <a:t>Objectives:List</a:t>
            </a:r>
            <a:r>
              <a:rPr lang="en-US" dirty="0"/>
              <a:t> the primary objectives of the bus reservation </a:t>
            </a:r>
            <a:r>
              <a:rPr lang="en-US" dirty="0" err="1"/>
              <a:t>system.Include</a:t>
            </a:r>
            <a:r>
              <a:rPr lang="en-US" dirty="0"/>
              <a:t> specific goals such as enabling easy booking, efficient seat management, secure payment processing, etc.</a:t>
            </a:r>
          </a:p>
          <a:p>
            <a:r>
              <a:rPr lang="en-US" dirty="0"/>
              <a:t>3. </a:t>
            </a:r>
            <a:r>
              <a:rPr lang="en-US" dirty="0" err="1"/>
              <a:t>Features:Describe</a:t>
            </a:r>
            <a:r>
              <a:rPr lang="en-US" dirty="0"/>
              <a:t> the key features of the bus reservation system in </a:t>
            </a:r>
            <a:r>
              <a:rPr lang="en-US" dirty="0" err="1"/>
              <a:t>detail.Include</a:t>
            </a:r>
            <a:r>
              <a:rPr lang="en-US" dirty="0"/>
              <a:t> functionalities like user registration/login, bus route search, seat selection, payment processing, booking confirmation, admin dashboard, etc.</a:t>
            </a:r>
          </a:p>
          <a:p>
            <a:r>
              <a:rPr lang="en-US" dirty="0"/>
              <a:t>4. </a:t>
            </a:r>
            <a:r>
              <a:rPr lang="en-US" dirty="0" err="1"/>
              <a:t>Architecture:Explain</a:t>
            </a:r>
            <a:r>
              <a:rPr lang="en-US" dirty="0"/>
              <a:t> the system architecture, including components like front-end, back-end, database, APIs, </a:t>
            </a:r>
            <a:r>
              <a:rPr lang="en-US" dirty="0" err="1"/>
              <a:t>etc.Mention</a:t>
            </a:r>
            <a:r>
              <a:rPr lang="en-US" dirty="0"/>
              <a:t> technologies and frameworks used for development (e.g., React.js for front-end, Node.js for back-end, MongoDB for database).</a:t>
            </a:r>
          </a:p>
          <a:p>
            <a:r>
              <a:rPr lang="en-US" dirty="0"/>
              <a:t>5. User </a:t>
            </a:r>
            <a:r>
              <a:rPr lang="en-US" dirty="0" err="1"/>
              <a:t>Roles:Define</a:t>
            </a:r>
            <a:r>
              <a:rPr lang="en-US" dirty="0"/>
              <a:t> different user roles (customer, admin) and their respective </a:t>
            </a:r>
            <a:r>
              <a:rPr lang="en-US" dirty="0" err="1"/>
              <a:t>permissions.Specify</a:t>
            </a:r>
            <a:r>
              <a:rPr lang="en-US" dirty="0"/>
              <a:t> actions and operations each role can perform within the system.</a:t>
            </a:r>
          </a:p>
          <a:p>
            <a:r>
              <a:rPr lang="en-US" dirty="0"/>
              <a:t>6. </a:t>
            </a:r>
            <a:r>
              <a:rPr lang="en-US" dirty="0" err="1"/>
              <a:t>Workflow:Provide</a:t>
            </a:r>
            <a:r>
              <a:rPr lang="en-US" dirty="0"/>
              <a:t> a step-by-step workflow of the bus reservation process for users (booking a ticket, managing bookings, cancellations, etc.).Include flowcharts or diagrams for better understanding.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693851" y="2745165"/>
            <a:ext cx="4336823" cy="376834"/>
          </a:xfrm>
          <a:prstGeom prst="rect">
            <a:avLst/>
          </a:prstGeom>
          <a:noFill/>
        </p:spPr>
        <p:txBody>
          <a:bodyPr wrap="square">
            <a:spAutoFit/>
          </a:bodyPr>
          <a:lstStyle/>
          <a:p>
            <a:pPr algn="l">
              <a:lnSpc>
                <a:spcPct val="150000"/>
              </a:lnSpc>
            </a:pPr>
            <a:r>
              <a:rPr lang="en-US" b="0" i="0" dirty="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a:t>
            </a:r>
          </a:p>
        </p:txBody>
      </p:sp>
      <p:sp>
        <p:nvSpPr>
          <p:cNvPr id="4" name="Rectangle 1">
            <a:extLst>
              <a:ext uri="{FF2B5EF4-FFF2-40B4-BE49-F238E27FC236}">
                <a16:creationId xmlns:a16="http://schemas.microsoft.com/office/drawing/2014/main" id="{FC2C7105-A4EE-B53F-2EDC-622183492504}"/>
              </a:ext>
            </a:extLst>
          </p:cNvPr>
          <p:cNvSpPr>
            <a:spLocks noChangeArrowheads="1"/>
          </p:cNvSpPr>
          <p:nvPr/>
        </p:nvSpPr>
        <p:spPr bwMode="auto">
          <a:xfrm>
            <a:off x="0"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4CC1D79-C2C3-031D-6522-F980A2CE4882}"/>
              </a:ext>
            </a:extLst>
          </p:cNvPr>
          <p:cNvSpPr>
            <a:spLocks noChangeArrowheads="1"/>
          </p:cNvSpPr>
          <p:nvPr/>
        </p:nvSpPr>
        <p:spPr bwMode="auto">
          <a:xfrm>
            <a:off x="0" y="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2C3706DB-C34C-2803-0B1E-1111349671DC}"/>
              </a:ext>
            </a:extLst>
          </p:cNvPr>
          <p:cNvSpPr>
            <a:spLocks noChangeArrowheads="1"/>
          </p:cNvSpPr>
          <p:nvPr/>
        </p:nvSpPr>
        <p:spPr bwMode="auto">
          <a:xfrm>
            <a:off x="152400" y="5783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C9456F33-0888-194A-27E9-67A96EBCC2FC}"/>
              </a:ext>
            </a:extLst>
          </p:cNvPr>
          <p:cNvSpPr>
            <a:spLocks noChangeArrowheads="1"/>
          </p:cNvSpPr>
          <p:nvPr/>
        </p:nvSpPr>
        <p:spPr bwMode="auto">
          <a:xfrm>
            <a:off x="152400" y="15240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BD3B6AD4-AD74-B1E9-E37B-356621ECF943}"/>
              </a:ext>
            </a:extLst>
          </p:cNvPr>
          <p:cNvSpPr>
            <a:spLocks noChangeArrowheads="1"/>
          </p:cNvSpPr>
          <p:nvPr/>
        </p:nvSpPr>
        <p:spPr bwMode="auto">
          <a:xfrm>
            <a:off x="2178205" y="1726205"/>
            <a:ext cx="4105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87BCAA80-4707-CA6A-472B-197036E95AEF}"/>
              </a:ext>
            </a:extLst>
          </p:cNvPr>
          <p:cNvSpPr>
            <a:spLocks noChangeArrowheads="1"/>
          </p:cNvSpPr>
          <p:nvPr/>
        </p:nvSpPr>
        <p:spPr bwMode="auto">
          <a:xfrm>
            <a:off x="304800" y="304800"/>
            <a:ext cx="2862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42BBF43E-2D00-C42F-7BF3-D16004CC3D9B}"/>
              </a:ext>
            </a:extLst>
          </p:cNvPr>
          <p:cNvSpPr>
            <a:spLocks noChangeArrowheads="1"/>
          </p:cNvSpPr>
          <p:nvPr/>
        </p:nvSpPr>
        <p:spPr bwMode="auto">
          <a:xfrm>
            <a:off x="526207" y="1287718"/>
            <a:ext cx="792394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Develop a user-friendly web/mobile interface with intuitive search options and secure authentication, alongside an admin panel for route management and seat allocation. Integrate real-time updates, payment gateways, and booking management features, coupled with notifications and reminders for users. Utilize a comprehensive admin dashboard for analytics and reporting, ensuring data security, scalability, and performance optimization. Continuously gather feedback and prioritize improvements to enhance the user experience and system functionality.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8">
            <a:extLst>
              <a:ext uri="{FF2B5EF4-FFF2-40B4-BE49-F238E27FC236}">
                <a16:creationId xmlns:a16="http://schemas.microsoft.com/office/drawing/2014/main" id="{2E6FFAE7-8DDA-7C5C-202F-B09E372880B0}"/>
              </a:ext>
            </a:extLst>
          </p:cNvPr>
          <p:cNvSpPr>
            <a:spLocks noChangeArrowheads="1"/>
          </p:cNvSpPr>
          <p:nvPr/>
        </p:nvSpPr>
        <p:spPr bwMode="auto">
          <a:xfrm>
            <a:off x="457200" y="42846"/>
            <a:ext cx="472295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0" y="611583"/>
            <a:ext cx="8017933" cy="498663"/>
          </a:xfrm>
          <a:prstGeom prst="rect">
            <a:avLst/>
          </a:prstGeom>
          <a:noFill/>
        </p:spPr>
        <p:txBody>
          <a:bodyPr wrap="square">
            <a:spAutoFit/>
          </a:bodyPr>
          <a:lstStyle/>
          <a:p>
            <a:pPr marL="457200" lvl="1" algn="l">
              <a:lnSpc>
                <a:spcPct val="150000"/>
              </a:lnSpc>
            </a:pPr>
            <a:r>
              <a:rPr lang="en-US" sz="2000" dirty="0">
                <a:solidFill>
                  <a:srgbClr val="213163"/>
                </a:solidFill>
                <a:latin typeface="Times New Roman" panose="02020603050405020304" pitchFamily="18" charset="0"/>
                <a:cs typeface="Times New Roman" panose="02020603050405020304" pitchFamily="18" charset="0"/>
              </a:rPr>
              <a:t>OBJECTIVES:</a:t>
            </a:r>
            <a:endParaRPr lang="en-US" sz="2000" b="0" i="0" dirty="0">
              <a:solidFill>
                <a:srgbClr val="213163"/>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1">
            <a:extLst>
              <a:ext uri="{FF2B5EF4-FFF2-40B4-BE49-F238E27FC236}">
                <a16:creationId xmlns:a16="http://schemas.microsoft.com/office/drawing/2014/main" id="{70C38EA0-741E-2EB2-EF23-28C0B347490D}"/>
              </a:ext>
            </a:extLst>
          </p:cNvPr>
          <p:cNvSpPr>
            <a:spLocks noChangeArrowheads="1"/>
          </p:cNvSpPr>
          <p:nvPr/>
        </p:nvSpPr>
        <p:spPr bwMode="auto">
          <a:xfrm>
            <a:off x="981307" y="1333835"/>
            <a:ext cx="628185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objective of a bus reservation system is to automate and streamline the booking process, improving efficiency and accuracy while providing passengers with a convenient and user-friendly platform to reserve seats, manage bookings, and check availability. Additionally, it aims to enhance operational management for bus companies by optimizing resource allocation and maximizing revenue potential.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3107F3A-6674-375F-FAFF-B9CAB6163EAA}"/>
              </a:ext>
            </a:extLst>
          </p:cNvPr>
          <p:cNvSpPr>
            <a:spLocks noChangeArrowheads="1"/>
          </p:cNvSpPr>
          <p:nvPr/>
        </p:nvSpPr>
        <p:spPr bwMode="auto">
          <a:xfrm>
            <a:off x="1" y="-300307"/>
            <a:ext cx="29562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F4147EDB-9750-7953-9EEF-29C21EBA47DF}"/>
              </a:ext>
            </a:extLst>
          </p:cNvPr>
          <p:cNvSpPr>
            <a:spLocks noChangeArrowheads="1"/>
          </p:cNvSpPr>
          <p:nvPr/>
        </p:nvSpPr>
        <p:spPr bwMode="auto">
          <a:xfrm>
            <a:off x="845820" y="2174847"/>
            <a:ext cx="658665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81F1F955-7D09-BB6A-71D8-BDAD3511FD1D}"/>
              </a:ext>
            </a:extLst>
          </p:cNvPr>
          <p:cNvSpPr>
            <a:spLocks noChangeArrowheads="1"/>
          </p:cNvSpPr>
          <p:nvPr/>
        </p:nvSpPr>
        <p:spPr bwMode="auto">
          <a:xfrm>
            <a:off x="0" y="-300307"/>
            <a:ext cx="74865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1D1CCDF-DCA5-1448-EA76-6935DDF64776}"/>
              </a:ext>
            </a:extLst>
          </p:cNvPr>
          <p:cNvPicPr>
            <a:picLocks noChangeAspect="1"/>
          </p:cNvPicPr>
          <p:nvPr/>
        </p:nvPicPr>
        <p:blipFill>
          <a:blip r:embed="rId3"/>
          <a:stretch>
            <a:fillRect/>
          </a:stretch>
        </p:blipFill>
        <p:spPr>
          <a:xfrm>
            <a:off x="131032" y="1174649"/>
            <a:ext cx="4185890" cy="3894232"/>
          </a:xfrm>
          <a:prstGeom prst="rect">
            <a:avLst/>
          </a:prstGeom>
        </p:spPr>
      </p:pic>
      <p:pic>
        <p:nvPicPr>
          <p:cNvPr id="9" name="Picture 8">
            <a:extLst>
              <a:ext uri="{FF2B5EF4-FFF2-40B4-BE49-F238E27FC236}">
                <a16:creationId xmlns:a16="http://schemas.microsoft.com/office/drawing/2014/main" id="{79091C9B-31A8-67C9-A715-AD649400B8E7}"/>
              </a:ext>
            </a:extLst>
          </p:cNvPr>
          <p:cNvPicPr>
            <a:picLocks noChangeAspect="1"/>
          </p:cNvPicPr>
          <p:nvPr/>
        </p:nvPicPr>
        <p:blipFill>
          <a:blip r:embed="rId4"/>
          <a:stretch>
            <a:fillRect/>
          </a:stretch>
        </p:blipFill>
        <p:spPr>
          <a:xfrm>
            <a:off x="4379632" y="1174649"/>
            <a:ext cx="4701657" cy="3894231"/>
          </a:xfrm>
          <a:prstGeom prst="rect">
            <a:avLst/>
          </a:prstGeom>
        </p:spPr>
      </p:pic>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91</TotalTime>
  <Words>823</Words>
  <Application>Microsoft Office PowerPoint</Application>
  <PresentationFormat>On-screen Show (16:9)</PresentationFormat>
  <Paragraphs>62</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Login-Page </vt:lpstr>
      <vt:lpstr> New user Registration</vt:lpstr>
      <vt:lpstr> Registration Successfull</vt:lpstr>
      <vt:lpstr> Find Bus</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THARUN K</cp:lastModifiedBy>
  <cp:revision>9</cp:revision>
  <dcterms:modified xsi:type="dcterms:W3CDTF">2024-04-09T10:40:11Z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